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265" r:id="rId3"/>
    <p:sldId id="770" r:id="rId4"/>
    <p:sldId id="784" r:id="rId5"/>
    <p:sldId id="787" r:id="rId6"/>
    <p:sldId id="788" r:id="rId7"/>
    <p:sldId id="789" r:id="rId8"/>
    <p:sldId id="790" r:id="rId9"/>
    <p:sldId id="781" r:id="rId10"/>
    <p:sldId id="791" r:id="rId11"/>
    <p:sldId id="771" r:id="rId12"/>
    <p:sldId id="768" r:id="rId13"/>
    <p:sldId id="782" r:id="rId14"/>
    <p:sldId id="769" r:id="rId15"/>
    <p:sldId id="793" r:id="rId16"/>
    <p:sldId id="794" r:id="rId17"/>
    <p:sldId id="795" r:id="rId18"/>
    <p:sldId id="796" r:id="rId19"/>
    <p:sldId id="797" r:id="rId20"/>
    <p:sldId id="798" r:id="rId21"/>
    <p:sldId id="569" r:id="rId22"/>
    <p:sldId id="799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265"/>
            <p14:sldId id="770"/>
            <p14:sldId id="784"/>
            <p14:sldId id="787"/>
            <p14:sldId id="788"/>
            <p14:sldId id="789"/>
            <p14:sldId id="790"/>
            <p14:sldId id="781"/>
            <p14:sldId id="791"/>
            <p14:sldId id="771"/>
            <p14:sldId id="768"/>
            <p14:sldId id="782"/>
            <p14:sldId id="769"/>
            <p14:sldId id="793"/>
            <p14:sldId id="794"/>
            <p14:sldId id="795"/>
            <p14:sldId id="796"/>
            <p14:sldId id="797"/>
            <p14:sldId id="798"/>
            <p14:sldId id="569"/>
            <p14:sldId id="799"/>
          </p14:sldIdLst>
        </p14:section>
      </p14:sectionLst>
    </p:ext>
    <p:ext uri="{EFAFB233-063F-42B5-8137-9DF3F51BA10A}">
      <p15:sldGuideLst xmlns:p15="http://schemas.microsoft.com/office/powerpoint/2012/main">
        <p15:guide id="2" pos="4405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  <p15:guide id="4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/>
  <p:cmAuthor id="2" name="Xiaonongzi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21A23"/>
    <a:srgbClr val="F2CAC8"/>
    <a:srgbClr val="F7FBFC"/>
    <a:srgbClr val="FFFFFF"/>
    <a:srgbClr val="90AFD7"/>
    <a:srgbClr val="D0E0E7"/>
    <a:srgbClr val="ADC5D7"/>
    <a:srgbClr val="709DC0"/>
    <a:srgbClr val="497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8" autoAdjust="0"/>
    <p:restoredTop sz="95664" autoAdjust="0"/>
  </p:normalViewPr>
  <p:slideViewPr>
    <p:cSldViewPr snapToGrid="0" showGuides="1">
      <p:cViewPr>
        <p:scale>
          <a:sx n="66" d="100"/>
          <a:sy n="66" d="100"/>
        </p:scale>
        <p:origin x="1100" y="604"/>
      </p:cViewPr>
      <p:guideLst>
        <p:guide pos="4405"/>
        <p:guide orient="horz" pos="2118"/>
        <p:guide pos="7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C8A1F-5339-4F65-8567-D289DA85E6EE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2A1F-827F-4A75-A67F-E233F9A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CA17-3859-49B8-B3FB-377F66202622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F7986-7A52-4B50-BDF6-17EA1BB4187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F7986-7A52-4B50-BDF6-17EA1BB4187D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457245" y="304800"/>
            <a:ext cx="11278711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p:transition advTm="3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457245" y="304800"/>
            <a:ext cx="11278711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  <p:transition advTm="3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838049" y="7781250"/>
            <a:ext cx="2700266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342394" y="778125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104463" y="7781250"/>
            <a:ext cx="2700266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30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7501"/>
            <a:ext cx="12193201" cy="55049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6"/>
          <a:stretch>
            <a:fillRect/>
          </a:stretch>
        </p:blipFill>
        <p:spPr>
          <a:xfrm>
            <a:off x="0" y="0"/>
            <a:ext cx="12193201" cy="152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advTm="300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505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93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57245" y="136257"/>
            <a:ext cx="11278711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57245" y="1273877"/>
            <a:ext cx="11278711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6"/>
          <a:stretch>
            <a:fillRect/>
          </a:stretch>
        </p:blipFill>
        <p:spPr>
          <a:xfrm>
            <a:off x="-1847" y="6705600"/>
            <a:ext cx="12193201" cy="1524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992870" y="62795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0000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r>
              <a:rPr lang="zh-CN" altLang="en-US"/>
              <a:t>/</a:t>
            </a:r>
            <a:r>
              <a:rPr lang="en-US" altLang="zh-CN"/>
              <a:t>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 advTm="300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solidFill>
            <a:srgbClr val="C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defRPr sz="24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4805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1680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aoning-droid/data_mining_projec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 txBox="1"/>
          <p:nvPr/>
        </p:nvSpPr>
        <p:spPr>
          <a:xfrm>
            <a:off x="432399" y="4391025"/>
            <a:ext cx="6078245" cy="38100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Course project Presentation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ttore diritto 13"/>
          <p:cNvCxnSpPr/>
          <p:nvPr/>
        </p:nvCxnSpPr>
        <p:spPr>
          <a:xfrm>
            <a:off x="440655" y="4888261"/>
            <a:ext cx="4447540" cy="0"/>
          </a:xfrm>
          <a:prstGeom prst="line">
            <a:avLst/>
          </a:prstGeom>
          <a:ln w="19050">
            <a:solidFill>
              <a:srgbClr val="EC1D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7"/>
          <p:cNvSpPr txBox="1"/>
          <p:nvPr/>
        </p:nvSpPr>
        <p:spPr>
          <a:xfrm>
            <a:off x="511140" y="4620260"/>
            <a:ext cx="5920740" cy="152654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Xiaoning Sun</a:t>
            </a:r>
          </a:p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number: 261162300</a:t>
            </a:r>
            <a:endParaRPr kumimoji="0" lang="en-US" altLang="en-IN" sz="2400" i="0" u="none" strike="noStrike" kern="120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6"/>
          <p:cNvSpPr txBox="1"/>
          <p:nvPr/>
        </p:nvSpPr>
        <p:spPr>
          <a:xfrm>
            <a:off x="253330" y="287020"/>
            <a:ext cx="8686800" cy="584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50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93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Data Mining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3330" y="1591945"/>
            <a:ext cx="116852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Spatio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-Temporal Modeling of Land Surface Temperature: A Comparison of IDW, Random Forest, and Sparse Gaussian Processes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3289964" y="608983"/>
            <a:ext cx="134177" cy="26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</p:spTree>
  </p:cSld>
  <p:clrMapOvr>
    <a:masterClrMapping/>
  </p:clrMapOvr>
  <p:transition advTm="3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90262"/>
              </p:ext>
            </p:extLst>
          </p:nvPr>
        </p:nvGraphicFramePr>
        <p:xfrm>
          <a:off x="393381" y="775999"/>
          <a:ext cx="11341374" cy="1505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1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156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6.20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47.09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4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9" name="组合 38"/>
          <p:cNvGrpSpPr/>
          <p:nvPr/>
        </p:nvGrpSpPr>
        <p:grpSpPr>
          <a:xfrm>
            <a:off x="247335" y="2781355"/>
            <a:ext cx="6405901" cy="3089154"/>
            <a:chOff x="393381" y="2760364"/>
            <a:chExt cx="7098618" cy="3443586"/>
          </a:xfrm>
        </p:grpSpPr>
        <p:pic>
          <p:nvPicPr>
            <p:cNvPr id="29" name="图片 28" descr="图表, 折线图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81" y="2760364"/>
              <a:ext cx="6720599" cy="3443586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80" y="2782150"/>
              <a:ext cx="378019" cy="3299851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18" y="2892413"/>
              <a:ext cx="3924482" cy="242643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6782117" y="2541111"/>
            <a:ext cx="50769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(Best Accuracy)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RMSE,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R², Fastest model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uncertainty estimates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SVGP (Best Probabilistic Performance)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accuracy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well-calibrated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 computational cost (314 s)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IDW (Weakest Performance)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error, Lowest R², No uncertainty estimation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runtime (47 s)</a:t>
            </a:r>
          </a:p>
          <a:p>
            <a:endParaRPr lang="zh-CN" altLang="en-US" dirty="0"/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5.3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Comparaison of different models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08948" y="713798"/>
          <a:ext cx="11772902" cy="3093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8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9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2976"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87">
                <a:tc rowSpan="8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28.02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263.32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19.23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282.76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19.41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311.14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18.79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303.28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rq_like(Mixture of RBFs)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329.13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 + Linear</a:t>
                      </a: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5.03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3.91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20.26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300.58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Periodic× time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4.24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324.39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9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78180" y="3846016"/>
            <a:ext cx="5620540" cy="2664639"/>
            <a:chOff x="208947" y="3938091"/>
            <a:chExt cx="5620540" cy="2664639"/>
          </a:xfrm>
        </p:grpSpPr>
        <p:pic>
          <p:nvPicPr>
            <p:cNvPr id="19" name="图片 18" descr="图表, 条形图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47" y="4021384"/>
              <a:ext cx="5345957" cy="258134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849740" y="3938091"/>
              <a:ext cx="2408153" cy="10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459" y="4109677"/>
              <a:ext cx="3108491" cy="17658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556" y="4043609"/>
              <a:ext cx="271931" cy="2359731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6740198" y="4017602"/>
            <a:ext cx="52416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Space–Time kernel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most effective and best calibrated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kernels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reliable, strong alternatives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RBF 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moderate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Composite and Linear kernels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significantly less effective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5.4.1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Comparaison of different kernels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包含 图示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9" y="836150"/>
            <a:ext cx="11155402" cy="5606802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5.4.2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Why Different Kernels Perform Differently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25977" y="6243562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地图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"/>
          <a:stretch>
            <a:fillRect/>
          </a:stretch>
        </p:blipFill>
        <p:spPr>
          <a:xfrm>
            <a:off x="4110080" y="1391535"/>
            <a:ext cx="3847549" cy="4817728"/>
          </a:xfrm>
          <a:prstGeom prst="rect">
            <a:avLst/>
          </a:prstGeom>
        </p:spPr>
      </p:pic>
      <p:pic>
        <p:nvPicPr>
          <p:cNvPr id="11" name="图片 10" descr="图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"/>
          <a:stretch>
            <a:fillRect/>
          </a:stretch>
        </p:blipFill>
        <p:spPr>
          <a:xfrm>
            <a:off x="7986932" y="1374025"/>
            <a:ext cx="3890375" cy="4829925"/>
          </a:xfrm>
          <a:prstGeom prst="rect">
            <a:avLst/>
          </a:prstGeom>
        </p:spPr>
      </p:pic>
      <p:pic>
        <p:nvPicPr>
          <p:cNvPr id="15" name="图片 14" descr="背景图案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/>
          <a:stretch>
            <a:fillRect/>
          </a:stretch>
        </p:blipFill>
        <p:spPr>
          <a:xfrm>
            <a:off x="198328" y="1391535"/>
            <a:ext cx="3876852" cy="48124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8328" y="866194"/>
            <a:ext cx="384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Prediction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1743" y="727694"/>
            <a:ext cx="3847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Spatial Absolute Error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98249" y="727694"/>
            <a:ext cx="3847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ctr">
              <a:buNone/>
            </a:pPr>
            <a:r>
              <a:rPr lang="en-GB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Space </a:t>
            </a:r>
            <a:r>
              <a:rPr lang="en-US" altLang="zh-CN" sz="180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 Time Kernel: Predictive Uncertainty</a:t>
            </a:r>
            <a:endParaRPr lang="en-GB" altLang="zh-CN" sz="180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5.4.3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Spatio-Temporal Results of the Space </a:t>
            </a:r>
            <a:r>
              <a:rPr lang="en-US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×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Time Kernel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17510" y="62039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477476" y="688044"/>
            <a:ext cx="3128418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Prediction Maps: Strong </a:t>
            </a:r>
            <a:r>
              <a:rPr lang="en-US" altLang="zh-CN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Coherence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699933" y="688044"/>
            <a:ext cx="3301747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Spatial Error: Concentrates in High-Variability Regions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095719" y="688044"/>
            <a:ext cx="4867390" cy="75499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Predictive Uncertainty: Well-Calibrated &amp; Interpretable Patterns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476" y="1509457"/>
            <a:ext cx="3128418" cy="369780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spatial gradients and temporally consistent evolution patterns across all 31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</a:t>
            </a:r>
            <a:r>
              <a:rPr lang="en-GB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nonseparable</a:t>
            </a:r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dependencies (broad patterns &amp; localized transitions)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99933" y="1509457"/>
            <a:ext cx="3301747" cy="369780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remain mostly low, consistent with strong RMSE/R²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Discrepancies localize in areas with: 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-Rapid temporal changes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-Strong spatial gradients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-Dynamic boundaries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95719" y="1517634"/>
            <a:ext cx="4867390" cy="95605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Spatially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 noise)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coherent patterns representing systematic epistemic uncertainty</a:t>
            </a:r>
          </a:p>
        </p:txBody>
      </p:sp>
      <p:sp>
        <p:nvSpPr>
          <p:cNvPr id="26" name="矩形 25"/>
          <p:cNvSpPr/>
          <p:nvPr/>
        </p:nvSpPr>
        <p:spPr>
          <a:xfrm>
            <a:off x="7095719" y="2556182"/>
            <a:ext cx="4867390" cy="12842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Physically Meaningful: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increases in: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-Data-sparse regions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-Complex dynamics or rapid changes</a:t>
            </a:r>
          </a:p>
        </p:txBody>
      </p:sp>
      <p:sp>
        <p:nvSpPr>
          <p:cNvPr id="27" name="矩形 26"/>
          <p:cNvSpPr/>
          <p:nvPr/>
        </p:nvSpPr>
        <p:spPr>
          <a:xfrm>
            <a:off x="7095719" y="3922969"/>
            <a:ext cx="4867390" cy="12842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Excellent Calibration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sharpness (narrow intervals) + correct coverage (PICP=0.96) indicates an exceptionally well-calibrated GP.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477475" y="5323488"/>
            <a:ext cx="11485633" cy="40646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Integrated Interpretation: Model Validation</a:t>
            </a: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044" y="5817303"/>
            <a:ext cx="11507064" cy="75655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mean predictions,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spatially coherent and interpretable residual patterns, well-structured, meaningful uncertainty estimates aligned with both data density and physical complexity.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5.4.4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Interpreting the Space </a:t>
            </a:r>
            <a:r>
              <a:rPr lang="en-US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×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 Time Kernel Performance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189" y="5117926"/>
            <a:ext cx="4994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uncertainty (std) from the Space–Time SVGP is almost uncorrelated with actual prediction error.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5584123" y="1253214"/>
            <a:ext cx="649738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Happens: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Posterior Variance Collapse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predictive std falls within a very narrow range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 Gaussian Likelihood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uncertainty is largely dominated by data geometry (distance to training samples) rather than the intrinsic difficulty of the prediction task.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Smoothness Imposed by the Space–Time Kernel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Data Are Highly Smooth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Does Not Track Error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Globally Calibrated but Not Locally Calibrated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Reflects Data Density, Not Epistemic Risk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 descr="图表, 散点图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9" y="816744"/>
            <a:ext cx="4994305" cy="4161921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5.4.5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Relationship Between Predictive Uncertainty and Error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31722" y="700963"/>
          <a:ext cx="11849784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0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2444"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CRPS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MPIW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Time(s)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3.72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19.23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282.76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18.79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303.28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4.40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314.06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SVGP+ Elevation (input feature)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RBF_Elev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19.52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398.81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2_Elev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2.59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19.13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381.83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Space×time_Elev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18.45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347.45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007">
                <a:tc rowSpan="3">
                  <a:txBody>
                    <a:bodyPr/>
                    <a:lstStyle/>
                    <a:p>
                      <a:pPr marL="0" marR="0" algn="ctr" fontAlgn="ctr">
                        <a:buNone/>
                      </a:pPr>
                      <a:r>
                        <a:rPr lang="en-GB" sz="16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Multi-output SVGP</a:t>
                      </a:r>
                    </a:p>
                  </a:txBody>
                  <a:tcPr marL="68580" marR="68580" anchor="ctr">
                    <a:solidFill>
                      <a:srgbClr val="E21A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RBF_multi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5.34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0.61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2.98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20.64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690.73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5.26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0.62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20.36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592.98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Space×time_multi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3.47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2.48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 </a:t>
                      </a:r>
                      <a:endParaRPr lang="zh-CN" altLang="en-US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18.23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buNone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630.96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2077" y="4140260"/>
            <a:ext cx="97677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Elevation as an input yields only marginal gains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improvement (e.g., 4.40 → 4.44)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20–30% higher computation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elevation effect is mostly absorbed by spatial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Multi-output SVGP increases cost but not accuracy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nearly doubles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similar RMSE and R²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Cross-output correlation too weak to offer benefit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5.5.1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Effect of Incorporating Elevation into the SVGP 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" y="674400"/>
            <a:ext cx="3860808" cy="2895606"/>
          </a:xfrm>
          <a:prstGeom prst="rect">
            <a:avLst/>
          </a:prstGeom>
        </p:spPr>
      </p:pic>
      <p:pic>
        <p:nvPicPr>
          <p:cNvPr id="9" name="图片 8" descr="图表, 散点图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" y="3570006"/>
            <a:ext cx="3860808" cy="28956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3637" y="721265"/>
            <a:ext cx="7357806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Temperature–Elevation Scatter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global negative trend → elevation matters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large vertical spread → strongly nonstationary &amp; heteroscedastic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strongly collinear with spatial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high-elevation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Elevation Adds Little Benefit?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Elevation–temperature relationship is nonstationary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coordinates already encode major elevation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elevation distribution impairs uncertainty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ends up capturing only a weak global trend</a:t>
            </a:r>
          </a:p>
          <a:p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Multi-output SVGP Fails to Improve Performance?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Cross-output correlation is weak → limited information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inducing points lead to underfitting each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does not increase representation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with minimal benefit</a:t>
            </a:r>
          </a:p>
          <a:p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5.5.2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Why Elevation Fails to Improve Prediction Accuracy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17/18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6. Conclusion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0535" y="1095117"/>
            <a:ext cx="112509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SVGP provides a principled probabilistic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predictive accuracy and uncertainty quantification.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suitable for environmental </a:t>
            </a:r>
            <a:r>
              <a:rPr lang="en-GB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deterministic methods (RF/IDW).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Space × Time kernel achieves the best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spatial autocorrelation and temporal continuity.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results in RMSE, spatial coherence, and probabilistic metrics (CRPS/PICP).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Elevation contributes limited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Temperature–elevation relationship is highly non-stationary.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Latitude/longitude already encode most terrain structure → marginal gain.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Multi-output GP increases computational cost with little benefit.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Key limitation: local uncertainty does not track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inference leads to variance collapse and narrow predictive std.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calibration is good, but uncertainty ≠ local error.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18/18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7. Future work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45" y="1190633"/>
            <a:ext cx="110883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Improved uncertainty </a:t>
            </a:r>
            <a:r>
              <a:rPr lang="en-GB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en-GB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Heteroscedastic or non-Gaussian likelihoods for adaptive local uncertainty.</a:t>
            </a:r>
          </a:p>
          <a:p>
            <a:pPr>
              <a:buNone/>
            </a:pP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More expressive kernels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Kernel Learning (DKL), non-stationary kernels, spatially varying length-scales.</a:t>
            </a:r>
            <a:b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Enhanced calibration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Conformal Prediction for locally reliable prediction intervals.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45" y="304800"/>
            <a:ext cx="11278711" cy="678611"/>
          </a:xfrm>
        </p:spPr>
        <p:txBody>
          <a:bodyPr/>
          <a:lstStyle/>
          <a:p>
            <a:r>
              <a:rPr lang="en-US" altLang="zh-CN" sz="3200" dirty="0"/>
              <a:t>1. Background and Introduction </a:t>
            </a:r>
            <a:r>
              <a:rPr lang="en-US" sz="3200" dirty="0"/>
              <a:t>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465820" y="6510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62551" y="1991906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pic>
        <p:nvPicPr>
          <p:cNvPr id="2" name="图片 1" descr="train_temperatures"/>
          <p:cNvPicPr>
            <a:picLocks noChangeAspect="1"/>
          </p:cNvPicPr>
          <p:nvPr/>
        </p:nvPicPr>
        <p:blipFill>
          <a:blip r:embed="rId4"/>
          <a:srcRect t="3824"/>
          <a:stretch>
            <a:fillRect/>
          </a:stretch>
        </p:blipFill>
        <p:spPr>
          <a:xfrm>
            <a:off x="392355" y="1436892"/>
            <a:ext cx="3250281" cy="3984215"/>
          </a:xfrm>
          <a:prstGeom prst="rect">
            <a:avLst/>
          </a:prstGeom>
        </p:spPr>
      </p:pic>
      <p:pic>
        <p:nvPicPr>
          <p:cNvPr id="5" name="图片 4" descr="test_temperatures"/>
          <p:cNvPicPr>
            <a:picLocks noChangeAspect="1"/>
          </p:cNvPicPr>
          <p:nvPr/>
        </p:nvPicPr>
        <p:blipFill>
          <a:blip r:embed="rId5"/>
          <a:srcRect t="3861"/>
          <a:stretch>
            <a:fillRect/>
          </a:stretch>
        </p:blipFill>
        <p:spPr>
          <a:xfrm>
            <a:off x="3717922" y="1436892"/>
            <a:ext cx="3251265" cy="39842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442" y="5411759"/>
            <a:ext cx="36301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66144" y="5411759"/>
            <a:ext cx="355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20964" y="1436892"/>
            <a:ext cx="4868594" cy="42669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probabilistic interpolation models for land surface temperature (LST) data collected from the MODIS satellite platform.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× 200 × 31 (latitude × longitude × days)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Latitude: 35°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(100 grid points)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Longitude: −115°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 grid points)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 31 consecutive days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494,762 training points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85,942 test points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overlap between training and test sets.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 txBox="1"/>
          <p:nvPr/>
        </p:nvSpPr>
        <p:spPr>
          <a:xfrm>
            <a:off x="555589" y="1542415"/>
            <a:ext cx="6078245" cy="38100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Course project presentation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ttore diritto 10"/>
          <p:cNvCxnSpPr/>
          <p:nvPr/>
        </p:nvCxnSpPr>
        <p:spPr>
          <a:xfrm>
            <a:off x="555590" y="1390650"/>
            <a:ext cx="8985250" cy="0"/>
          </a:xfrm>
          <a:prstGeom prst="line">
            <a:avLst/>
          </a:prstGeom>
          <a:ln w="19050">
            <a:solidFill>
              <a:srgbClr val="EC1D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24600" y="2760345"/>
            <a:ext cx="9142730" cy="956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altLang="zh-CN" sz="4800">
                <a:sym typeface="+mn-ea"/>
              </a:rPr>
              <a:t>Thanks for your listening!</a:t>
            </a:r>
          </a:p>
        </p:txBody>
      </p:sp>
      <p:sp>
        <p:nvSpPr>
          <p:cNvPr id="3" name="Content Placeholder 7"/>
          <p:cNvSpPr txBox="1"/>
          <p:nvPr/>
        </p:nvSpPr>
        <p:spPr>
          <a:xfrm>
            <a:off x="555590" y="4347210"/>
            <a:ext cx="5920740" cy="1526540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Xiaoning Sun</a:t>
            </a:r>
            <a:endParaRPr lang="en-US" altLang="en-I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defRPr/>
            </a:pPr>
            <a:r>
              <a:rPr lang="en-US" alt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number: 261162300</a:t>
            </a:r>
            <a:endParaRPr kumimoji="0" lang="en-US" altLang="en-IN" sz="2400" i="0" u="none" strike="noStrike" kern="1200" cap="none" spc="0" normalizeH="0" baseline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6"/>
          <p:cNvSpPr txBox="1"/>
          <p:nvPr/>
        </p:nvSpPr>
        <p:spPr>
          <a:xfrm>
            <a:off x="555590" y="806450"/>
            <a:ext cx="8686800" cy="584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50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93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 </a:t>
            </a:r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Data Mining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2E9402-3C38-F75A-C75E-033EE89BBA1F}"/>
              </a:ext>
            </a:extLst>
          </p:cNvPr>
          <p:cNvSpPr txBox="1"/>
          <p:nvPr/>
        </p:nvSpPr>
        <p:spPr>
          <a:xfrm>
            <a:off x="575109" y="70567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hlinkClick r:id="rId2"/>
              </a:rPr>
              <a:t>G</a:t>
            </a:r>
            <a:r>
              <a:rPr lang="en-US" altLang="zh-CN" dirty="0" err="1">
                <a:hlinkClick r:id="rId2"/>
              </a:rPr>
              <a:t>ithub</a:t>
            </a:r>
            <a:r>
              <a:rPr lang="en-US" altLang="zh-CN" dirty="0">
                <a:hlinkClick r:id="rId2"/>
              </a:rPr>
              <a:t> link: </a:t>
            </a:r>
            <a:r>
              <a:rPr lang="en-GB" altLang="zh-CN" dirty="0" err="1">
                <a:hlinkClick r:id="rId2"/>
              </a:rPr>
              <a:t>xiaoning</a:t>
            </a:r>
            <a:r>
              <a:rPr lang="en-GB" altLang="zh-CN" dirty="0">
                <a:hlinkClick r:id="rId2"/>
              </a:rPr>
              <a:t>-droid/</a:t>
            </a:r>
            <a:r>
              <a:rPr lang="en-GB" altLang="zh-CN" dirty="0" err="1">
                <a:hlinkClick r:id="rId2"/>
              </a:rPr>
              <a:t>data_mining_project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653150"/>
      </p:ext>
    </p:extLst>
  </p:cSld>
  <p:clrMapOvr>
    <a:masterClrMapping/>
  </p:clrMapOvr>
  <p:transition advTm="3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2. Project Questions &amp; Objectives</a:t>
            </a:r>
          </a:p>
        </p:txBody>
      </p:sp>
      <p:sp>
        <p:nvSpPr>
          <p:cNvPr id="11" name="矩形 10"/>
          <p:cNvSpPr/>
          <p:nvPr/>
        </p:nvSpPr>
        <p:spPr>
          <a:xfrm>
            <a:off x="934185" y="1445560"/>
            <a:ext cx="2515235" cy="74549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Q1. Model Performance</a:t>
            </a:r>
          </a:p>
        </p:txBody>
      </p:sp>
      <p:sp>
        <p:nvSpPr>
          <p:cNvPr id="12" name="矩形 11"/>
          <p:cNvSpPr/>
          <p:nvPr/>
        </p:nvSpPr>
        <p:spPr>
          <a:xfrm>
            <a:off x="933550" y="2996116"/>
            <a:ext cx="2515870" cy="7448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Q2. Kernel Design</a:t>
            </a:r>
          </a:p>
        </p:txBody>
      </p:sp>
      <p:sp>
        <p:nvSpPr>
          <p:cNvPr id="13" name="矩形 12"/>
          <p:cNvSpPr/>
          <p:nvPr/>
        </p:nvSpPr>
        <p:spPr>
          <a:xfrm>
            <a:off x="933550" y="4546037"/>
            <a:ext cx="2515870" cy="7448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Q3. Role of Additional information (Elevation)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36665" y="1448973"/>
            <a:ext cx="6090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zh-CN" sz="180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well do models reconstruct MODIS LST?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36665" y="2870684"/>
            <a:ext cx="6725333" cy="730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/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covariance kernels best capture LST structure in (</a:t>
            </a:r>
            <a:r>
              <a:rPr lang="en-US" altLang="zh-CN" sz="1800" b="0" i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b="0" i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zh-CN" sz="1800" b="0" i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time)?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6664" y="4318301"/>
            <a:ext cx="642196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elevation improve LST interpolation? What is the best integration strategy?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1: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SVGP+Elevation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input feature 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2: Multi-output SVGP (Elevation + Temperature)</a:t>
            </a: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ICM（Intrinsic Coregionalization Model</a:t>
            </a:r>
            <a:endParaRPr lang="en-US" altLang="zh-CN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6645" y="1818005"/>
            <a:ext cx="69767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IDW, Random Forest (RF), Sparse Variational Gaussian Process (SVGP)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6664" y="3236126"/>
            <a:ext cx="7913025" cy="730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Linear, RBF, Matern 3/2, Matern 5/2, RQ-Like, RBF+Linear, Periodic × Time, Space × Time</a:t>
            </a:r>
          </a:p>
        </p:txBody>
      </p:sp>
      <p:sp>
        <p:nvSpPr>
          <p:cNvPr id="19" name="箭头: 下 18"/>
          <p:cNvSpPr/>
          <p:nvPr/>
        </p:nvSpPr>
        <p:spPr>
          <a:xfrm>
            <a:off x="1728788" y="2472541"/>
            <a:ext cx="1064418" cy="2643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/>
          <p:cNvSpPr/>
          <p:nvPr/>
        </p:nvSpPr>
        <p:spPr>
          <a:xfrm>
            <a:off x="1659276" y="4011344"/>
            <a:ext cx="1064418" cy="2643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69922" y="1508960"/>
            <a:ext cx="5179696" cy="487553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314756" y="1422917"/>
            <a:ext cx="5179696" cy="4961573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9922" y="3948332"/>
            <a:ext cx="5179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spatial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weighted averaging of nearby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decay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independently for each day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temporal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Simple, fast, and widely used as a baseline method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25234" y="1643460"/>
            <a:ext cx="5179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of many decision trees (bagging)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nonlinear relationships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Treats (row,col,time) as regular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noise and requires little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spatiotemporal model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produce non-smooth spatial patterns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52112"/>
          <a:stretch>
            <a:fillRect/>
          </a:stretch>
        </p:blipFill>
        <p:spPr>
          <a:xfrm>
            <a:off x="2707640" y="1708350"/>
            <a:ext cx="2125579" cy="95885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19420" y="3718663"/>
            <a:ext cx="4165334" cy="2490662"/>
          </a:xfrm>
          <a:prstGeom prst="rect">
            <a:avLst/>
          </a:prstGeom>
        </p:spPr>
      </p:pic>
      <p:pic>
        <p:nvPicPr>
          <p:cNvPr id="7" name="图片 6" descr="Gemini_Generated_Image_q4x3xlq4x3xlq4x3"/>
          <p:cNvPicPr>
            <a:picLocks noChangeAspect="1"/>
          </p:cNvPicPr>
          <p:nvPr/>
        </p:nvPicPr>
        <p:blipFill>
          <a:blip r:embed="rId4"/>
          <a:srcRect l="4422" t="24083" r="80859" b="23125"/>
          <a:stretch>
            <a:fillRect/>
          </a:stretch>
        </p:blipFill>
        <p:spPr>
          <a:xfrm>
            <a:off x="581110" y="1594239"/>
            <a:ext cx="2264876" cy="2031324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57244" y="1096210"/>
            <a:ext cx="5205686" cy="4070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Inverse Distance Weighting (IDW)</a:t>
            </a:r>
          </a:p>
        </p:txBody>
      </p:sp>
      <p:sp>
        <p:nvSpPr>
          <p:cNvPr id="38" name="矩形 37"/>
          <p:cNvSpPr/>
          <p:nvPr/>
        </p:nvSpPr>
        <p:spPr>
          <a:xfrm>
            <a:off x="6299244" y="1096210"/>
            <a:ext cx="5205686" cy="4070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Random forest model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rcRect l="46224"/>
          <a:stretch>
            <a:fillRect/>
          </a:stretch>
        </p:blipFill>
        <p:spPr>
          <a:xfrm>
            <a:off x="3131736" y="2580188"/>
            <a:ext cx="2386898" cy="95885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456044" y="21232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dirty="0"/>
              <a:t>3. Model choice</a:t>
            </a:r>
          </a:p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3.1 Baseline Models: IDW &amp; Random Forest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82278" y="6246897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形 2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690" y="720725"/>
            <a:ext cx="3357880" cy="59410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931920" y="720725"/>
            <a:ext cx="808482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SVGP Kernel Designs and Structures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30015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Kernels</a:t>
            </a:r>
            <a:endParaRPr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31920" y="1450975"/>
            <a:ext cx="2485390" cy="64389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3931920" y="145732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K1: Linear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31920" y="2176145"/>
            <a:ext cx="2485390" cy="86741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931920" y="218186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K2: RBF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30015" y="3124835"/>
            <a:ext cx="2485390" cy="72390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930015" y="313055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K3: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Matern-3/2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图形 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015" y="2478405"/>
            <a:ext cx="2485390" cy="539750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9095" y="1760855"/>
            <a:ext cx="2001520" cy="314325"/>
          </a:xfrm>
          <a:prstGeom prst="rect">
            <a:avLst/>
          </a:prstGeom>
        </p:spPr>
      </p:pic>
      <p:pic>
        <p:nvPicPr>
          <p:cNvPr id="62" name="图片 61" descr="文本&#10;&#10;AI 生成的内容可能不正确。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3444875"/>
            <a:ext cx="2363470" cy="332740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3930015" y="3929380"/>
            <a:ext cx="2485390" cy="72390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4" name="文本框 1023"/>
          <p:cNvSpPr txBox="1"/>
          <p:nvPr/>
        </p:nvSpPr>
        <p:spPr>
          <a:xfrm>
            <a:off x="3930015" y="393573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K3: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图片 1026" descr="图示, 示意图&#10;&#10;AI 生成的内容可能不正确。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4262755"/>
            <a:ext cx="2363470" cy="294005"/>
          </a:xfrm>
          <a:prstGeom prst="rect">
            <a:avLst/>
          </a:prstGeom>
        </p:spPr>
      </p:pic>
      <p:sp>
        <p:nvSpPr>
          <p:cNvPr id="1029" name="文本框 1028"/>
          <p:cNvSpPr txBox="1"/>
          <p:nvPr/>
        </p:nvSpPr>
        <p:spPr>
          <a:xfrm>
            <a:off x="6637020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Additive Kernels</a:t>
            </a:r>
            <a:endParaRPr lang="zh-CN" alt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矩形 1030"/>
          <p:cNvSpPr/>
          <p:nvPr/>
        </p:nvSpPr>
        <p:spPr>
          <a:xfrm>
            <a:off x="6673850" y="1450975"/>
            <a:ext cx="2485390" cy="77597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2" name="文本框 1031"/>
          <p:cNvSpPr txBox="1"/>
          <p:nvPr/>
        </p:nvSpPr>
        <p:spPr>
          <a:xfrm>
            <a:off x="6673850" y="145732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K5: RQ-Like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5" name="图片 1034" descr="图示&#10;&#10;AI 生成的内容可能不正确。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95" y="1760855"/>
            <a:ext cx="1999615" cy="377825"/>
          </a:xfrm>
          <a:prstGeom prst="rect">
            <a:avLst/>
          </a:prstGeom>
        </p:spPr>
      </p:pic>
      <p:sp>
        <p:nvSpPr>
          <p:cNvPr id="1036" name="矩形 1035"/>
          <p:cNvSpPr/>
          <p:nvPr/>
        </p:nvSpPr>
        <p:spPr>
          <a:xfrm>
            <a:off x="6673850" y="2324735"/>
            <a:ext cx="2485390" cy="77597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7" name="文本框 1036"/>
          <p:cNvSpPr txBox="1"/>
          <p:nvPr/>
        </p:nvSpPr>
        <p:spPr>
          <a:xfrm>
            <a:off x="6673850" y="2331085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K6: RBF + Linear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0" name="图片 1039" descr="文本&#10;&#10;AI 生成的内容可能不正确。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2641600"/>
            <a:ext cx="2210435" cy="299720"/>
          </a:xfrm>
          <a:prstGeom prst="rect">
            <a:avLst/>
          </a:prstGeom>
        </p:spPr>
      </p:pic>
      <p:sp>
        <p:nvSpPr>
          <p:cNvPr id="1041" name="矩形 1040"/>
          <p:cNvSpPr/>
          <p:nvPr/>
        </p:nvSpPr>
        <p:spPr>
          <a:xfrm>
            <a:off x="9416415" y="1461135"/>
            <a:ext cx="2485390" cy="1089660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2" name="文本框 1041"/>
          <p:cNvSpPr txBox="1"/>
          <p:nvPr/>
        </p:nvSpPr>
        <p:spPr>
          <a:xfrm>
            <a:off x="9416415" y="1467485"/>
            <a:ext cx="2485390" cy="64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K7: Periodic ×RBF</a:t>
            </a:r>
          </a:p>
          <a:p>
            <a:pPr algn="ctr"/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kernel × RBF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5" name="图片 1044" descr="文本&#10;&#10;AI 生成的内容可能不正确。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55" y="2129155"/>
            <a:ext cx="2301875" cy="335280"/>
          </a:xfrm>
          <a:prstGeom prst="rect">
            <a:avLst/>
          </a:prstGeom>
        </p:spPr>
      </p:pic>
      <p:sp>
        <p:nvSpPr>
          <p:cNvPr id="1046" name="矩形 1045"/>
          <p:cNvSpPr/>
          <p:nvPr/>
        </p:nvSpPr>
        <p:spPr>
          <a:xfrm>
            <a:off x="9416415" y="2675890"/>
            <a:ext cx="2485390" cy="136969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7" name="文本框 1046"/>
          <p:cNvSpPr txBox="1"/>
          <p:nvPr/>
        </p:nvSpPr>
        <p:spPr>
          <a:xfrm>
            <a:off x="9416415" y="2682240"/>
            <a:ext cx="2485390" cy="92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K8: Space ×Time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Matern-3/2 over space× RBF over time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文本框 1048"/>
          <p:cNvSpPr txBox="1"/>
          <p:nvPr/>
        </p:nvSpPr>
        <p:spPr>
          <a:xfrm>
            <a:off x="9344025" y="1037590"/>
            <a:ext cx="248539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Kernels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1" name="图片 1050" descr="徽标&#10;&#10;AI 生成的内容可能不正确。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00" y="3621405"/>
            <a:ext cx="2329815" cy="288925"/>
          </a:xfrm>
          <a:prstGeom prst="rect">
            <a:avLst/>
          </a:prstGeom>
        </p:spPr>
      </p:pic>
      <p:sp>
        <p:nvSpPr>
          <p:cNvPr id="1054" name="矩形 1053"/>
          <p:cNvSpPr/>
          <p:nvPr/>
        </p:nvSpPr>
        <p:spPr>
          <a:xfrm>
            <a:off x="3826510" y="720725"/>
            <a:ext cx="8190230" cy="400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箭头: 右 1054"/>
          <p:cNvSpPr/>
          <p:nvPr/>
        </p:nvSpPr>
        <p:spPr>
          <a:xfrm>
            <a:off x="3603625" y="2562860"/>
            <a:ext cx="187960" cy="962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7" name="图片 1056" descr="图片包含 文本&#10;&#10;AI 生成的内容可能不正确。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622" y="5316220"/>
            <a:ext cx="1855470" cy="332105"/>
          </a:xfrm>
          <a:prstGeom prst="rect">
            <a:avLst/>
          </a:prstGeom>
        </p:spPr>
      </p:pic>
      <p:sp>
        <p:nvSpPr>
          <p:cNvPr id="1058" name="矩形 1057"/>
          <p:cNvSpPr/>
          <p:nvPr/>
        </p:nvSpPr>
        <p:spPr>
          <a:xfrm>
            <a:off x="8582662" y="4993640"/>
            <a:ext cx="2485390" cy="65468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0" name="文本框 1059"/>
          <p:cNvSpPr txBox="1"/>
          <p:nvPr/>
        </p:nvSpPr>
        <p:spPr>
          <a:xfrm>
            <a:off x="8647432" y="4968875"/>
            <a:ext cx="227012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Kernel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62" name="图片 1061" descr="图示&#10;&#10;AI 生成的内容可能不正确。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72" y="5977890"/>
            <a:ext cx="4292600" cy="539750"/>
          </a:xfrm>
          <a:prstGeom prst="rect">
            <a:avLst/>
          </a:prstGeom>
        </p:spPr>
      </p:pic>
      <p:sp>
        <p:nvSpPr>
          <p:cNvPr id="1064" name="矩形 1063"/>
          <p:cNvSpPr/>
          <p:nvPr/>
        </p:nvSpPr>
        <p:spPr>
          <a:xfrm>
            <a:off x="7597142" y="5916295"/>
            <a:ext cx="4468495" cy="654685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66" name="直接箭头连接符 1065"/>
          <p:cNvCxnSpPr>
            <a:stCxn id="1058" idx="2"/>
            <a:endCxn id="1064" idx="0"/>
          </p:cNvCxnSpPr>
          <p:nvPr/>
        </p:nvCxnSpPr>
        <p:spPr>
          <a:xfrm>
            <a:off x="9825357" y="5648960"/>
            <a:ext cx="6350" cy="2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接箭头连接符 1075"/>
          <p:cNvCxnSpPr/>
          <p:nvPr/>
        </p:nvCxnSpPr>
        <p:spPr>
          <a:xfrm>
            <a:off x="9829802" y="4759960"/>
            <a:ext cx="3810" cy="20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文本框 1080"/>
          <p:cNvSpPr txBox="1"/>
          <p:nvPr/>
        </p:nvSpPr>
        <p:spPr>
          <a:xfrm>
            <a:off x="9828532" y="4739005"/>
            <a:ext cx="2485390" cy="27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3.2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Sparse Variational Gaussian Process (SVGP)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4582" y="91758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58D7A6-8D73-D13A-D855-F752F995C71F}"/>
                  </a:ext>
                </a:extLst>
              </p:cNvPr>
              <p:cNvSpPr txBox="1"/>
              <p:nvPr/>
            </p:nvSpPr>
            <p:spPr>
              <a:xfrm>
                <a:off x="3603625" y="4821555"/>
                <a:ext cx="4787903" cy="37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𝐸𝐿𝐵𝑂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58D7A6-8D73-D13A-D855-F752F995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25" y="4821555"/>
                <a:ext cx="4787903" cy="375937"/>
              </a:xfrm>
              <a:prstGeom prst="rect">
                <a:avLst/>
              </a:prstGeom>
              <a:blipFill>
                <a:blip r:embed="rId16"/>
                <a:stretch>
                  <a:fillRect t="-91935" b="-1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D1F0252-305D-DA1C-37D2-4CD695CC7FBD}"/>
              </a:ext>
            </a:extLst>
          </p:cNvPr>
          <p:cNvSpPr txBox="1"/>
          <p:nvPr/>
        </p:nvSpPr>
        <p:spPr>
          <a:xfrm>
            <a:off x="3695933" y="5122772"/>
            <a:ext cx="307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Minimize the negative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ELBO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69D8B3D-F7F7-4D75-CE69-C7589A3052FB}"/>
              </a:ext>
            </a:extLst>
          </p:cNvPr>
          <p:cNvSpPr/>
          <p:nvPr/>
        </p:nvSpPr>
        <p:spPr>
          <a:xfrm>
            <a:off x="3146139" y="4927987"/>
            <a:ext cx="521874" cy="1823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3.3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SVGP with elevation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4141" y="6221941"/>
            <a:ext cx="7583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5/18</a:t>
            </a: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044" y="267549"/>
            <a:ext cx="11649075" cy="642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21290" y="1414045"/>
            <a:ext cx="3888062" cy="4240646"/>
          </a:xfrm>
          <a:prstGeom prst="rect">
            <a:avLst/>
          </a:prstGeom>
          <a:noFill/>
          <a:ln>
            <a:solidFill>
              <a:srgbClr val="E21A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264011" y="2409461"/>
            <a:ext cx="2288929" cy="2288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960316" y="2230205"/>
            <a:ext cx="2157311" cy="2157311"/>
            <a:chOff x="2968289" y="3760857"/>
            <a:chExt cx="2526815" cy="2526815"/>
          </a:xfrm>
        </p:grpSpPr>
        <p:sp>
          <p:nvSpPr>
            <p:cNvPr id="12" name="椭圆 11"/>
            <p:cNvSpPr/>
            <p:nvPr/>
          </p:nvSpPr>
          <p:spPr>
            <a:xfrm>
              <a:off x="2968289" y="3760857"/>
              <a:ext cx="2526815" cy="25268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78957" y="3871525"/>
              <a:ext cx="2305478" cy="23054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Evaluation Metrics 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321290" y="1215389"/>
            <a:ext cx="3901906" cy="4537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Error-based Metrics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58271" y="1663633"/>
            <a:ext cx="3414099" cy="4474688"/>
            <a:chOff x="439919" y="1763611"/>
            <a:chExt cx="3414099" cy="4474688"/>
          </a:xfrm>
        </p:grpSpPr>
        <p:grpSp>
          <p:nvGrpSpPr>
            <p:cNvPr id="45" name="组合 44"/>
            <p:cNvGrpSpPr/>
            <p:nvPr/>
          </p:nvGrpSpPr>
          <p:grpSpPr>
            <a:xfrm>
              <a:off x="439919" y="1763611"/>
              <a:ext cx="3414099" cy="3875640"/>
              <a:chOff x="439919" y="1763611"/>
              <a:chExt cx="3414099" cy="3875640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7440" y="2409942"/>
                <a:ext cx="2350414" cy="663646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456045" y="1763611"/>
                <a:ext cx="33900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Root Mean Squared Error (RMSE)</a:t>
                </a:r>
                <a:endParaRPr lang="zh-CN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9" name="图形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9555" y="3137157"/>
                <a:ext cx="2517587" cy="2502094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463999" y="3311828"/>
                <a:ext cx="33900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 Mean Absolute Error </a:t>
                </a:r>
              </a:p>
              <a:p>
                <a:pPr algn="ctr"/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(MAE)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39919" y="4614039"/>
                <a:ext cx="33900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 Coefficient of Determination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221" y="4614039"/>
              <a:ext cx="2692852" cy="1624260"/>
            </a:xfrm>
            <a:prstGeom prst="rect">
              <a:avLst/>
            </a:prstGeom>
          </p:spPr>
        </p:pic>
      </p:grpSp>
      <p:pic>
        <p:nvPicPr>
          <p:cNvPr id="3097" name="图形 309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5036" y="3736757"/>
            <a:ext cx="5711194" cy="2816360"/>
          </a:xfrm>
          <a:prstGeom prst="rect">
            <a:avLst/>
          </a:prstGeom>
        </p:spPr>
      </p:pic>
      <p:grpSp>
        <p:nvGrpSpPr>
          <p:cNvPr id="3103" name="组合 3102"/>
          <p:cNvGrpSpPr/>
          <p:nvPr/>
        </p:nvGrpSpPr>
        <p:grpSpPr>
          <a:xfrm>
            <a:off x="7511113" y="423566"/>
            <a:ext cx="4839852" cy="6010868"/>
            <a:chOff x="7644208" y="423566"/>
            <a:chExt cx="4839852" cy="6010868"/>
          </a:xfrm>
        </p:grpSpPr>
        <p:sp>
          <p:nvSpPr>
            <p:cNvPr id="47" name="矩形 46"/>
            <p:cNvSpPr/>
            <p:nvPr/>
          </p:nvSpPr>
          <p:spPr>
            <a:xfrm>
              <a:off x="8135527" y="5710610"/>
              <a:ext cx="3870920" cy="723824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8150814" y="2230204"/>
              <a:ext cx="3857921" cy="3110412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129175" y="655887"/>
              <a:ext cx="3879560" cy="1289119"/>
            </a:xfrm>
            <a:prstGeom prst="rect">
              <a:avLst/>
            </a:prstGeom>
            <a:noFill/>
            <a:ln>
              <a:solidFill>
                <a:srgbClr val="E21A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8135527" y="2061914"/>
              <a:ext cx="3879560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 Metrics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8113181" y="423566"/>
              <a:ext cx="3901906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Probabilistic Metrics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8135527" y="5479714"/>
              <a:ext cx="3879560" cy="45371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Efficiency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35527" y="854981"/>
              <a:ext cx="38709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Ranked Probability Score (CRPS)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图形 43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44208" y="1423916"/>
              <a:ext cx="4839852" cy="483986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8166101" y="2604854"/>
              <a:ext cx="3848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[5]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Interval Coverage Probability (PICP)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9" name="文本框 3088"/>
            <p:cNvSpPr txBox="1"/>
            <p:nvPr/>
          </p:nvSpPr>
          <p:spPr>
            <a:xfrm>
              <a:off x="8129175" y="4000867"/>
              <a:ext cx="3848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[6] 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Prediction Interval Width (MPIW)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94" name="图形 3093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49028" y="2392507"/>
              <a:ext cx="2712719" cy="2655176"/>
            </a:xfrm>
            <a:prstGeom prst="rect">
              <a:avLst/>
            </a:prstGeom>
          </p:spPr>
        </p:pic>
        <p:sp>
          <p:nvSpPr>
            <p:cNvPr id="3099" name="文本框 3098"/>
            <p:cNvSpPr txBox="1"/>
            <p:nvPr/>
          </p:nvSpPr>
          <p:spPr>
            <a:xfrm>
              <a:off x="8894523" y="6006486"/>
              <a:ext cx="239204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[7]</a:t>
              </a:r>
              <a:r>
                <a:rPr lang="en-GB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Time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04" name="箭头: 左 3103"/>
          <p:cNvSpPr/>
          <p:nvPr/>
        </p:nvSpPr>
        <p:spPr>
          <a:xfrm>
            <a:off x="4410153" y="3037179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5" name="箭头: 左 3104"/>
          <p:cNvSpPr/>
          <p:nvPr/>
        </p:nvSpPr>
        <p:spPr>
          <a:xfrm rot="8100000">
            <a:off x="7065576" y="1627147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6" name="箭头: 左 3105"/>
          <p:cNvSpPr/>
          <p:nvPr/>
        </p:nvSpPr>
        <p:spPr>
          <a:xfrm rot="10800000">
            <a:off x="7361680" y="3022633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7" name="箭头: 左 3106"/>
          <p:cNvSpPr/>
          <p:nvPr/>
        </p:nvSpPr>
        <p:spPr>
          <a:xfrm rot="12600000">
            <a:off x="7079558" y="4493862"/>
            <a:ext cx="373514" cy="67861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4. </a:t>
            </a:r>
            <a:r>
              <a:rPr altLang="zh-CN" sz="3200" dirty="0">
                <a:sym typeface="+mn-ea"/>
              </a:rPr>
              <a:t>Metrics Design </a:t>
            </a:r>
            <a:r>
              <a:rPr lang="en-US" altLang="zh-CN" sz="3200" dirty="0">
                <a:sym typeface="+mn-ea"/>
              </a:rPr>
              <a:t>and computation cost</a:t>
            </a:r>
            <a:endParaRPr lang="en-US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8038633" y="6374979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465820" y="64897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 descr="日历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7" y="1538553"/>
            <a:ext cx="5716713" cy="3780895"/>
          </a:xfrm>
          <a:prstGeom prst="rect">
            <a:avLst/>
          </a:prstGeom>
        </p:spPr>
      </p:pic>
      <p:pic>
        <p:nvPicPr>
          <p:cNvPr id="30" name="图片 29" descr="日历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98" y="1538553"/>
            <a:ext cx="5716712" cy="3780894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456044" y="21232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dirty="0"/>
              <a:t>5. </a:t>
            </a:r>
            <a:r>
              <a:rPr altLang="zh-CN" sz="3200" dirty="0">
                <a:sym typeface="+mn-ea"/>
              </a:rPr>
              <a:t>Results </a:t>
            </a:r>
            <a:endParaRPr lang="en-US" altLang="zh-CN" sz="3200" dirty="0"/>
          </a:p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5.1 Results Overview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41402" y="1150927"/>
            <a:ext cx="563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maps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287" y="1146111"/>
            <a:ext cx="5716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maps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5110" y="61118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4991"/>
              </p:ext>
            </p:extLst>
          </p:nvPr>
        </p:nvGraphicFramePr>
        <p:xfrm>
          <a:off x="296008" y="683924"/>
          <a:ext cx="11674956" cy="55902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5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1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5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95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64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(K)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CRPS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MPIW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Time(s)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IDW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297">
                <a:tc rowSpan="8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SVGP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263.32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282.76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311.14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18.79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303.28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rq_like(Mixture of RBFs)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 + Linear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300.58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Periodic× time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324.39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4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</a:t>
                      </a:r>
                      <a:b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Matern3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2(x, y)×RBF(t)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4.40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18.27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314.06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1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SVGP+ Elevation (input feature)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RBF_Elev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19.52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2_Elev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19.13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381.83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Space×time_Elev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29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Multi-output SVGP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RBF_multi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20.64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Matern5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2_multi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592.98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2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Space×time_multi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630.96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334" marR="47334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456044" y="122153"/>
            <a:ext cx="1127871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5.2 </a:t>
            </a:r>
            <a:r>
              <a:rPr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Metrics Results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06964" y="6337067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Object"/>
      </p:transition>
    </mc:Choice>
    <mc:Fallback xmlns="">
      <p:transition spd="slow" advTm="30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6dfb2e4b66e636c8548c5afce3407f6522e3f"/>
  <p:tag name="COMMONDATA" val="eyJoZGlkIjoiNDY2MDE4MWFiODY3OTdmYTA1YjYxMDE3OGM0YTI2ZTkifQ=="/>
  <p:tag name="RESOURCE_RECORD_KEY" val="{&quot;70&quot;:[3318527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Content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3_torsion</Template>
  <TotalTime>551</TotalTime>
  <Words>1833</Words>
  <Application>Microsoft Office PowerPoint</Application>
  <PresentationFormat>宽屏</PresentationFormat>
  <Paragraphs>574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Wingdings</vt:lpstr>
      <vt:lpstr>Title Slides Master</vt:lpstr>
      <vt:lpstr>MainContentSlideMaster</vt:lpstr>
      <vt:lpstr>PowerPoint 演示文稿</vt:lpstr>
      <vt:lpstr>1. Background and Introduction  </vt:lpstr>
      <vt:lpstr>2. Project Questions &amp; Objectives</vt:lpstr>
      <vt:lpstr>PowerPoint 演示文稿</vt:lpstr>
      <vt:lpstr>PowerPoint 演示文稿</vt:lpstr>
      <vt:lpstr>PowerPoint 演示文稿</vt:lpstr>
      <vt:lpstr>4. Metrics Design and computation cost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Conclusion</vt:lpstr>
      <vt:lpstr>7. Future work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of Four Title Slide Options</dc:title>
  <dc:creator>R, Nithiyanandhan</dc:creator>
  <cp:keywords>PPT</cp:keywords>
  <cp:lastModifiedBy>Xiaoning Sun</cp:lastModifiedBy>
  <cp:revision>537</cp:revision>
  <dcterms:created xsi:type="dcterms:W3CDTF">2019-01-08T04:52:00Z</dcterms:created>
  <dcterms:modified xsi:type="dcterms:W3CDTF">2025-12-03T04:10:10Z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A08DFC4C0E804913AE2D44A2430735FD_13</vt:lpwstr>
  </property>
  <property fmtid="{D5CDD505-2E9C-101B-9397-08002B2CF9AE}" pid="3" name="KSOProductBuildVer">
    <vt:lpwstr>2052-12.1.0.23542</vt:lpwstr>
  </property>
</Properties>
</file>